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61" r:id="rId8"/>
    <p:sldId id="286" r:id="rId9"/>
    <p:sldId id="288" r:id="rId10"/>
    <p:sldId id="289" r:id="rId11"/>
    <p:sldId id="262" r:id="rId12"/>
    <p:sldId id="290" r:id="rId13"/>
    <p:sldId id="264" r:id="rId14"/>
    <p:sldId id="298" r:id="rId15"/>
    <p:sldId id="267" r:id="rId16"/>
    <p:sldId id="265" r:id="rId17"/>
    <p:sldId id="266" r:id="rId18"/>
    <p:sldId id="269" r:id="rId19"/>
    <p:sldId id="268" r:id="rId20"/>
    <p:sldId id="291" r:id="rId21"/>
    <p:sldId id="292" r:id="rId22"/>
    <p:sldId id="293" r:id="rId23"/>
    <p:sldId id="295" r:id="rId24"/>
    <p:sldId id="296" r:id="rId25"/>
    <p:sldId id="263" r:id="rId26"/>
    <p:sldId id="270" r:id="rId27"/>
    <p:sldId id="271" r:id="rId28"/>
    <p:sldId id="299" r:id="rId29"/>
    <p:sldId id="300" r:id="rId30"/>
    <p:sldId id="283" r:id="rId31"/>
    <p:sldId id="282" r:id="rId32"/>
    <p:sldId id="274" r:id="rId33"/>
    <p:sldId id="275" r:id="rId34"/>
    <p:sldId id="276" r:id="rId35"/>
    <p:sldId id="277" r:id="rId36"/>
    <p:sldId id="278" r:id="rId37"/>
    <p:sldId id="284" r:id="rId38"/>
    <p:sldId id="280" r:id="rId39"/>
    <p:sldId id="297" r:id="rId40"/>
    <p:sldId id="28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7"/>
          <p:cNvGrpSpPr>
            <a:grpSpLocks/>
          </p:cNvGrpSpPr>
          <p:nvPr/>
        </p:nvGrpSpPr>
        <p:grpSpPr bwMode="auto">
          <a:xfrm>
            <a:off x="2663825" y="-6350"/>
            <a:ext cx="6486525" cy="6870700"/>
            <a:chOff x="1678" y="-4"/>
            <a:chExt cx="4086" cy="4328"/>
          </a:xfrm>
        </p:grpSpPr>
        <p:pic>
          <p:nvPicPr>
            <p:cNvPr id="5" name="Прямоугольник 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8" y="-4"/>
              <a:ext cx="4086" cy="4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680" y="0"/>
              <a:ext cx="408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8A0E2D6-1D82-4D14-A5CE-838ED19C472B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9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EF2D197-EEE4-4DAA-B528-B8A8249F1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FD00B-DA7F-40BE-A477-057F0738482D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FB1D9-8BB3-403C-8299-21DD176DF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7F52C8-E411-4483-B83E-18A6C10D76EA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65F4CFF-BE76-40AA-A146-B2D352B2F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CC7D-E7F9-49C7-B3E0-4D863A27AF21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11E24-5F15-4DB8-B4FD-E7D912030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056E254-E4D5-4B96-AB63-83173813716E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F393DE-5807-4070-9365-AEA26B28D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8CD0-0DFB-43CB-8275-F661B46AD7A4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5DC2D-969D-4C8F-B609-F23F738CD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177A-E990-4BF6-A16A-9D86AB6030FF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6BD43-A5FE-436B-A3ED-34A25CE72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2DC61-752C-46D0-A020-F208DD357C3D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276E-CC7A-4D8A-8DC5-6D84374DB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4B17-BA35-411D-A74A-7098B84C198F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43A3A-EE76-4EA9-A968-81F048993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B6ED-ED20-4A6D-80D7-ABCD2D39B6B5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95A5-EAA3-4E61-B3F5-CECF283B0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EABA33-6586-40AA-B9E3-BDD87D2FDD07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BA1358-9C2E-47C0-8896-E84D07EB4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E181AFD-7334-4007-A64B-918FD6995B57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59C8E8E-4DFD-4981-9D22-A9E08C527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5" r:id="rId2"/>
    <p:sldLayoutId id="2147483753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4" r:id="rId9"/>
    <p:sldLayoutId id="2147483751" r:id="rId10"/>
    <p:sldLayoutId id="2147483755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staszek.aecru.org/image/1610/1221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staszek.aecru.org/image/1610/122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hyperlink" Target="http://staszek.aecru.org/image/1610/1221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staszek.aecru.org/image/1610/1236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staszek.aecru.org/image/1610/12204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g0.liveinternet.ru/images/attach/c/1/50/357/50357689_antr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050" y="1133475"/>
            <a:ext cx="4699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66675"/>
            <a:ext cx="8643937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85750" y="214313"/>
            <a:ext cx="8424863" cy="13239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Умная, хитрая, расчётливая, новая государыня прилагала все </a:t>
            </a:r>
          </a:p>
          <a:p>
            <a:r>
              <a:rPr lang="ru-RU" sz="2000" b="1">
                <a:solidFill>
                  <a:srgbClr val="7030A0"/>
                </a:solidFill>
              </a:rPr>
              <a:t>силы, чтобы укрепить свою власть. Она хорошо знала, кому</a:t>
            </a:r>
          </a:p>
          <a:p>
            <a:r>
              <a:rPr lang="ru-RU" sz="2000" b="1">
                <a:solidFill>
                  <a:srgbClr val="7030A0"/>
                </a:solidFill>
              </a:rPr>
              <a:t>можно и  кому нельзя доверять. Она умела нравиться и умела</a:t>
            </a:r>
          </a:p>
          <a:p>
            <a:r>
              <a:rPr lang="ru-RU" sz="2000" b="1">
                <a:solidFill>
                  <a:srgbClr val="7030A0"/>
                </a:solidFill>
              </a:rPr>
              <a:t>приближать к себе самых лучших и талантливых людей.</a:t>
            </a:r>
          </a:p>
        </p:txBody>
      </p:sp>
      <p:pic>
        <p:nvPicPr>
          <p:cNvPr id="59395" name="Picture 3" descr="D:\история\Екатер\Иван Петрович Аргу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1835150"/>
            <a:ext cx="3998912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27538" y="6021388"/>
            <a:ext cx="3810000" cy="454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И.П. Аргунов «Екатерина </a:t>
            </a:r>
            <a:r>
              <a:rPr lang="en-US" sz="2000" b="1" dirty="0">
                <a:solidFill>
                  <a:srgbClr val="7030A0"/>
                </a:solidFill>
              </a:rPr>
              <a:t>II</a:t>
            </a:r>
            <a:r>
              <a:rPr lang="ru-RU" sz="2000" b="1" dirty="0">
                <a:solidFill>
                  <a:srgbClr val="7030A0"/>
                </a:solidFill>
              </a:rPr>
              <a:t>».</a:t>
            </a:r>
          </a:p>
        </p:txBody>
      </p:sp>
      <p:pic>
        <p:nvPicPr>
          <p:cNvPr id="14341" name="Picture 5" descr="D:\история\Екатер\Екатерининская комиссия 1767 год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1768475"/>
            <a:ext cx="4316413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8501063" cy="13684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</a:t>
            </a:r>
            <a:r>
              <a:rPr lang="ru-RU" sz="2000" b="1">
                <a:solidFill>
                  <a:srgbClr val="7030A0"/>
                </a:solidFill>
              </a:rPr>
              <a:t>Сразу по восшествии на российский престол Екатерина вступила в переписку с виднейшими мыслителями Франции — Вольтером, Д. Аламбером, Дидро. Двум последним предложила завершить </a:t>
            </a:r>
            <a:r>
              <a:rPr lang="ru-RU" sz="2000" b="1">
                <a:solidFill>
                  <a:srgbClr val="FF0000"/>
                </a:solidFill>
              </a:rPr>
              <a:t>издание «Энциклопедии» в России</a:t>
            </a:r>
            <a:r>
              <a:rPr lang="ru-RU" sz="2000" b="1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17411" name="Picture 2" descr="http://staszek.aecru.org/images/%D0%B1%D0%BB%D0%BE%D0%BA%20%D0%B2%D0%BE%D0%BB%D1%8C%D1%82%D0%B5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2266950"/>
            <a:ext cx="8759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14313" y="214313"/>
            <a:ext cx="8721725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Екатерина  не ведала усталости. Вся её жизнь прошла в </a:t>
            </a:r>
          </a:p>
          <a:p>
            <a:r>
              <a:rPr lang="ru-RU" sz="2000" b="1">
                <a:solidFill>
                  <a:srgbClr val="7030A0"/>
                </a:solidFill>
              </a:rPr>
              <a:t>окружении книг. Но императрица ещё и сама много писала. </a:t>
            </a:r>
          </a:p>
          <a:p>
            <a:r>
              <a:rPr lang="ru-RU" sz="2000" b="1">
                <a:solidFill>
                  <a:srgbClr val="FF0000"/>
                </a:solidFill>
              </a:rPr>
              <a:t>Собрание её сочинений составило 12 больших томов</a:t>
            </a:r>
            <a:r>
              <a:rPr lang="ru-RU" sz="2000" b="1">
                <a:solidFill>
                  <a:srgbClr val="7030A0"/>
                </a:solidFill>
              </a:rPr>
              <a:t>. Это и</a:t>
            </a:r>
          </a:p>
          <a:p>
            <a:r>
              <a:rPr lang="ru-RU" sz="2000" b="1">
                <a:solidFill>
                  <a:srgbClr val="7030A0"/>
                </a:solidFill>
              </a:rPr>
              <a:t>сказки для детей, и  воспоминания, и записки о русской истории,</a:t>
            </a:r>
          </a:p>
          <a:p>
            <a:r>
              <a:rPr lang="ru-RU" sz="2000" b="1">
                <a:solidFill>
                  <a:srgbClr val="7030A0"/>
                </a:solidFill>
              </a:rPr>
              <a:t>и размышления о том, как сделать Россию ещё богаче и красивее.</a:t>
            </a:r>
          </a:p>
        </p:txBody>
      </p:sp>
      <p:pic>
        <p:nvPicPr>
          <p:cNvPr id="60420" name="Picture 4" descr="Императрица Екатерина II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2114550"/>
            <a:ext cx="386556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http://historydoc.edu.ru/attach.asp?a_no=17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113" y="2974975"/>
            <a:ext cx="45481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318500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За годы царствования Екатерины </a:t>
            </a:r>
            <a:r>
              <a:rPr lang="en-US" sz="2000" b="1">
                <a:solidFill>
                  <a:srgbClr val="7030A0"/>
                </a:solidFill>
              </a:rPr>
              <a:t>II</a:t>
            </a:r>
            <a:r>
              <a:rPr lang="ru-RU" sz="2000" b="1">
                <a:solidFill>
                  <a:srgbClr val="7030A0"/>
                </a:solidFill>
              </a:rPr>
              <a:t>, империя значительно </a:t>
            </a:r>
          </a:p>
          <a:p>
            <a:r>
              <a:rPr lang="ru-RU" sz="2000" b="1">
                <a:solidFill>
                  <a:srgbClr val="7030A0"/>
                </a:solidFill>
              </a:rPr>
              <a:t>расширилась. В результате войн с Турцией, </a:t>
            </a:r>
            <a:r>
              <a:rPr lang="ru-RU" sz="2000" b="1">
                <a:solidFill>
                  <a:srgbClr val="FF0000"/>
                </a:solidFill>
              </a:rPr>
              <a:t>Россия отвоевала </a:t>
            </a:r>
          </a:p>
          <a:p>
            <a:r>
              <a:rPr lang="ru-RU" sz="2000" b="1">
                <a:solidFill>
                  <a:srgbClr val="FF0000"/>
                </a:solidFill>
              </a:rPr>
              <a:t>Крым и северные берега Чёрного моря</a:t>
            </a:r>
            <a:r>
              <a:rPr lang="ru-RU" sz="2000" b="1">
                <a:solidFill>
                  <a:srgbClr val="7030A0"/>
                </a:solidFill>
              </a:rPr>
              <a:t>. </a:t>
            </a:r>
            <a:r>
              <a:rPr lang="ru-RU" sz="2000" b="1">
                <a:solidFill>
                  <a:srgbClr val="FF0000"/>
                </a:solidFill>
              </a:rPr>
              <a:t>Отошли к России и те </a:t>
            </a:r>
          </a:p>
          <a:p>
            <a:r>
              <a:rPr lang="ru-RU" sz="2000" b="1">
                <a:solidFill>
                  <a:srgbClr val="FF0000"/>
                </a:solidFill>
              </a:rPr>
              <a:t>земли Киевской Руси</a:t>
            </a:r>
            <a:r>
              <a:rPr lang="ru-RU" sz="2000" b="1">
                <a:solidFill>
                  <a:srgbClr val="7030A0"/>
                </a:solidFill>
              </a:rPr>
              <a:t>, которые были захвачены её западными </a:t>
            </a:r>
          </a:p>
          <a:p>
            <a:r>
              <a:rPr lang="ru-RU" sz="2000" b="1">
                <a:solidFill>
                  <a:srgbClr val="7030A0"/>
                </a:solidFill>
              </a:rPr>
              <a:t>соседями после монголо-татарского нашествия.</a:t>
            </a:r>
          </a:p>
        </p:txBody>
      </p:sp>
      <p:pic>
        <p:nvPicPr>
          <p:cNvPr id="19459" name="Picture 4" descr="http://staszek.aecru.org/images/%D0%B1%D0%BB%D0%BE%D0%BA%20%D1%87%D0%B5%D1%81%D0%BC%D0%B5%D0%BD%D1%81%D0%BA%D0%BE%D0%B5%20%D1%81%D1%80%D0%B0%D0%B6%D0%B5%D0%BD%D0%B8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2120900"/>
            <a:ext cx="8205787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painterilya.com/artworks/ekaterin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88913"/>
            <a:ext cx="8759825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323850" y="6165850"/>
            <a:ext cx="7993063" cy="454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Художник: Ильяс Файзуллин «Визит Екатерины II в Казань».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285750" y="142875"/>
            <a:ext cx="8143875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</a:t>
            </a:r>
            <a:r>
              <a:rPr lang="ru-RU" sz="2000" b="1">
                <a:solidFill>
                  <a:srgbClr val="FF0000"/>
                </a:solidFill>
              </a:rPr>
              <a:t>Русский торговый флот получил право свободного прохода через Босфор и Дарданеллы</a:t>
            </a:r>
            <a:r>
              <a:rPr lang="ru-RU" sz="2000" b="1">
                <a:solidFill>
                  <a:srgbClr val="7030A0"/>
                </a:solidFill>
              </a:rPr>
              <a:t>, что имело огромное значение для торговли России. </a:t>
            </a:r>
          </a:p>
        </p:txBody>
      </p:sp>
      <p:pic>
        <p:nvPicPr>
          <p:cNvPr id="21507" name="Picture 2" descr="http://staszek.aecru.org/images/%D0%B1%D0%BB%D0%BE%D0%BA%20%D0%BE%D1%87%D0%B0%D0%BA%D0%BE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195388"/>
            <a:ext cx="7259637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http://staszek.aecru.org/images/%D0%B1%D0%BB%D0%BE%D0%BA%20%D1%81%D0%B5%D0%B2%D0%B0%D1%81%D1%82%D0%BE%D0%BF%D0%BE%D0%BB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088" y="3962400"/>
            <a:ext cx="733266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415337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Помещики не могли нарадоваться на царицу. Она заботилась</a:t>
            </a:r>
          </a:p>
          <a:p>
            <a:r>
              <a:rPr lang="ru-RU" sz="2000" b="1">
                <a:solidFill>
                  <a:srgbClr val="7030A0"/>
                </a:solidFill>
              </a:rPr>
              <a:t>о них, </a:t>
            </a:r>
            <a:r>
              <a:rPr lang="ru-RU" sz="2000" b="1">
                <a:solidFill>
                  <a:srgbClr val="FF0000"/>
                </a:solidFill>
              </a:rPr>
              <a:t>оберегала их интересы, раздавала им земли и крестьян</a:t>
            </a:r>
            <a:r>
              <a:rPr lang="ru-RU" sz="2000" b="1">
                <a:solidFill>
                  <a:srgbClr val="7030A0"/>
                </a:solidFill>
              </a:rPr>
              <a:t>. </a:t>
            </a:r>
          </a:p>
          <a:p>
            <a:r>
              <a:rPr lang="ru-RU" sz="2000" b="1">
                <a:solidFill>
                  <a:srgbClr val="7030A0"/>
                </a:solidFill>
              </a:rPr>
              <a:t>А вот многим крестьянам в годы её правления жилось нелегко. </a:t>
            </a:r>
          </a:p>
        </p:txBody>
      </p:sp>
      <p:pic>
        <p:nvPicPr>
          <p:cNvPr id="11268" name="Picture 4" descr="D:\история\юрьев день\Сверчков Н.Е. Откуда дровиш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1146175"/>
            <a:ext cx="791845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1000125" y="6143625"/>
            <a:ext cx="6516688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  <a:r>
              <a:rPr lang="ru-RU" sz="2000" b="1">
                <a:solidFill>
                  <a:srgbClr val="7030A0"/>
                </a:solidFill>
              </a:rPr>
              <a:t>Художников: Сверчков Н.Е. «Откуда дровишки?»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://staszek.aecru.org/images/%D0%B1%D0%BB%D0%BE%D0%BA%20%D1%87%D0%B5%D1%81%D0%BC%D0%B5%D0%BD%D1%81%D0%BA%D0%BE%D0%B5%20%D1%81%D1%80%D0%B0%D0%B6%D0%B5%D0%BD%D0%B8%D0%B5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342900" y="214313"/>
            <a:ext cx="8658225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Крестьяне были крепостными. Они не могли уйти от своих</a:t>
            </a:r>
          </a:p>
          <a:p>
            <a:r>
              <a:rPr lang="ru-RU" sz="2000" b="1">
                <a:solidFill>
                  <a:srgbClr val="7030A0"/>
                </a:solidFill>
              </a:rPr>
              <a:t>помещиков и обязаны были на них работать. Постепенно власть </a:t>
            </a:r>
          </a:p>
          <a:p>
            <a:r>
              <a:rPr lang="ru-RU" sz="2000" b="1">
                <a:solidFill>
                  <a:srgbClr val="7030A0"/>
                </a:solidFill>
              </a:rPr>
              <a:t>над крепостными усиливалась. </a:t>
            </a:r>
            <a:r>
              <a:rPr lang="ru-RU" sz="2000" b="1">
                <a:solidFill>
                  <a:srgbClr val="FF0000"/>
                </a:solidFill>
              </a:rPr>
              <a:t>Екатерина </a:t>
            </a:r>
            <a:r>
              <a:rPr lang="en-US" sz="2000" b="1">
                <a:solidFill>
                  <a:srgbClr val="FF0000"/>
                </a:solidFill>
              </a:rPr>
              <a:t>II</a:t>
            </a:r>
            <a:r>
              <a:rPr lang="ru-RU" sz="2000" b="1">
                <a:solidFill>
                  <a:srgbClr val="FF0000"/>
                </a:solidFill>
              </a:rPr>
              <a:t> разрешила </a:t>
            </a:r>
          </a:p>
          <a:p>
            <a:r>
              <a:rPr lang="ru-RU" sz="2000" b="1">
                <a:solidFill>
                  <a:srgbClr val="FF0000"/>
                </a:solidFill>
              </a:rPr>
              <a:t>помещикам в наказание  отправлять крестьян на каторгу </a:t>
            </a:r>
            <a:r>
              <a:rPr lang="ru-RU" sz="2000" b="1">
                <a:solidFill>
                  <a:srgbClr val="7030A0"/>
                </a:solidFill>
              </a:rPr>
              <a:t>( на тяжёлые принудительные работы).</a:t>
            </a:r>
          </a:p>
        </p:txBody>
      </p:sp>
      <p:pic>
        <p:nvPicPr>
          <p:cNvPr id="12294" name="Picture 6" descr="http://shkolazhizni.ru/img/content/i24/24063_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2054225"/>
            <a:ext cx="51387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D:\история\юрьев день\saltychi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38" y="3906838"/>
            <a:ext cx="37973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14313" y="214313"/>
            <a:ext cx="8686800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Некоторые помещики приказывали за малейшую провинность </a:t>
            </a:r>
          </a:p>
          <a:p>
            <a:r>
              <a:rPr lang="ru-RU" sz="2000" b="1">
                <a:solidFill>
                  <a:srgbClr val="7030A0"/>
                </a:solidFill>
              </a:rPr>
              <a:t>избивать крестьян кнутом, заковывать в цепи, не давать есть. </a:t>
            </a:r>
          </a:p>
          <a:p>
            <a:r>
              <a:rPr lang="ru-RU" sz="2000" b="1">
                <a:solidFill>
                  <a:srgbClr val="7030A0"/>
                </a:solidFill>
              </a:rPr>
              <a:t>А жаловаться на помещиков императрица крестьянам запрещала</a:t>
            </a:r>
            <a:r>
              <a:rPr lang="ru-RU"/>
              <a:t>.</a:t>
            </a:r>
          </a:p>
        </p:txBody>
      </p:sp>
      <p:pic>
        <p:nvPicPr>
          <p:cNvPr id="15364" name="Picture 4" descr="D:\история\юрьев день\25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2114550"/>
            <a:ext cx="58229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:\история\юрьев день\1b4a2a6b987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1238250"/>
            <a:ext cx="416401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85750" y="214313"/>
            <a:ext cx="3643313" cy="409416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Недовольные своей жизнью крестьяне   иногда убивали жестоких и строгих помещиков, поджигали их усадьбы, убегали от них. В начале царствования Екатерины </a:t>
            </a:r>
            <a:r>
              <a:rPr lang="en-US" sz="2000" b="1">
                <a:solidFill>
                  <a:srgbClr val="7030A0"/>
                </a:solidFill>
              </a:rPr>
              <a:t>II</a:t>
            </a:r>
            <a:r>
              <a:rPr lang="ru-RU" sz="2000" b="1">
                <a:solidFill>
                  <a:srgbClr val="7030A0"/>
                </a:solidFill>
              </a:rPr>
              <a:t> произошло крупное </a:t>
            </a:r>
          </a:p>
          <a:p>
            <a:r>
              <a:rPr lang="ru-RU" sz="2000" b="1">
                <a:solidFill>
                  <a:srgbClr val="7030A0"/>
                </a:solidFill>
              </a:rPr>
              <a:t>народное восстание во главе  с донским казаком </a:t>
            </a:r>
            <a:r>
              <a:rPr lang="ru-RU" sz="2000" b="1">
                <a:solidFill>
                  <a:srgbClr val="FF0000"/>
                </a:solidFill>
              </a:rPr>
              <a:t>Емельяном Пугачёвым. </a:t>
            </a:r>
            <a:r>
              <a:rPr lang="ru-RU" sz="2000" b="1">
                <a:solidFill>
                  <a:srgbClr val="7030A0"/>
                </a:solidFill>
              </a:rPr>
              <a:t>Оно было жестоко подавлено войсками.</a:t>
            </a:r>
          </a:p>
        </p:txBody>
      </p:sp>
      <p:pic>
        <p:nvPicPr>
          <p:cNvPr id="14342" name="Picture 6" descr="http://history.sgu.ru/img/x1-pugachev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988" y="3365500"/>
            <a:ext cx="48514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http://history.sgu.ru/img/x1-z2-017-pugach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725" y="219075"/>
            <a:ext cx="4932363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http://history.sgu.ru/img/x1-zzz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5013" y="4084638"/>
            <a:ext cx="220186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szek.aecru.org/images/%D0%B5%D0%BA%D0%B0%D1%82%D0%B5%D1%80%D0%B8%D0%BD%D0%B0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328613"/>
            <a:ext cx="3841750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4000500" y="476250"/>
            <a:ext cx="4964113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«Матушка –государыня» - так </a:t>
            </a:r>
          </a:p>
          <a:p>
            <a:r>
              <a:rPr lang="ru-RU" sz="2000" b="1">
                <a:solidFill>
                  <a:srgbClr val="7030A0"/>
                </a:solidFill>
              </a:rPr>
              <a:t> ласково и вместе с тем почтительно называли императрицу Екатерину </a:t>
            </a:r>
            <a:r>
              <a:rPr lang="en-US" sz="2000" b="1">
                <a:solidFill>
                  <a:srgbClr val="7030A0"/>
                </a:solidFill>
              </a:rPr>
              <a:t>II</a:t>
            </a:r>
            <a:r>
              <a:rPr lang="ru-RU" sz="2000" b="1">
                <a:solidFill>
                  <a:srgbClr val="7030A0"/>
                </a:solidFill>
              </a:rPr>
              <a:t>, которая больше 30 лет </a:t>
            </a:r>
          </a:p>
          <a:p>
            <a:r>
              <a:rPr lang="ru-RU" sz="2000" b="1">
                <a:solidFill>
                  <a:srgbClr val="7030A0"/>
                </a:solidFill>
              </a:rPr>
              <a:t>(с 1762-1796 г.) правила Россией. </a:t>
            </a:r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214313" y="285750"/>
            <a:ext cx="8143875" cy="13239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Постепенно в России восстанавливалась мирная жизнь. </a:t>
            </a:r>
          </a:p>
          <a:p>
            <a:r>
              <a:rPr lang="ru-RU" sz="2000" b="1">
                <a:solidFill>
                  <a:srgbClr val="FF0000"/>
                </a:solidFill>
              </a:rPr>
              <a:t>Строились новые города и деревни, расширялись старые</a:t>
            </a:r>
            <a:r>
              <a:rPr lang="ru-RU" sz="2000" b="1">
                <a:solidFill>
                  <a:srgbClr val="7030A0"/>
                </a:solidFill>
              </a:rPr>
              <a:t>.</a:t>
            </a:r>
          </a:p>
          <a:p>
            <a:r>
              <a:rPr lang="ru-RU" sz="2000" b="1">
                <a:solidFill>
                  <a:srgbClr val="7030A0"/>
                </a:solidFill>
              </a:rPr>
              <a:t>Быстро росло число жителей в них. Екатерина </a:t>
            </a:r>
            <a:r>
              <a:rPr lang="en-US" sz="2000" b="1">
                <a:solidFill>
                  <a:srgbClr val="7030A0"/>
                </a:solidFill>
              </a:rPr>
              <a:t>II </a:t>
            </a:r>
            <a:r>
              <a:rPr lang="ru-RU" sz="2000" b="1">
                <a:solidFill>
                  <a:srgbClr val="7030A0"/>
                </a:solidFill>
              </a:rPr>
              <a:t>много</a:t>
            </a:r>
          </a:p>
          <a:p>
            <a:r>
              <a:rPr lang="ru-RU" sz="2000" b="1">
                <a:solidFill>
                  <a:srgbClr val="7030A0"/>
                </a:solidFill>
              </a:rPr>
              <a:t>сделала для блага и процветания России.</a:t>
            </a:r>
          </a:p>
        </p:txBody>
      </p:sp>
      <p:pic>
        <p:nvPicPr>
          <p:cNvPr id="61442" name="Picture 2" descr="D:\история\Екатер\Д.Г. Левицкий Ек 2 правосуд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725613"/>
            <a:ext cx="3346450" cy="988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http://s40.radikal.ru/i088/0905/d4/71ed7864fadd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988" y="1725613"/>
            <a:ext cx="3773487" cy="992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42875" y="214313"/>
            <a:ext cx="8967788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Если раньше только в Петербурге были прямые и широкие улицы,</a:t>
            </a:r>
          </a:p>
          <a:p>
            <a:r>
              <a:rPr lang="ru-RU" sz="2000" b="1">
                <a:solidFill>
                  <a:srgbClr val="7030A0"/>
                </a:solidFill>
              </a:rPr>
              <a:t>то теперь они появились и в Москве. На месте прежних деревянных</a:t>
            </a:r>
          </a:p>
          <a:p>
            <a:r>
              <a:rPr lang="ru-RU" sz="2000" b="1">
                <a:solidFill>
                  <a:srgbClr val="7030A0"/>
                </a:solidFill>
              </a:rPr>
              <a:t>домов выросли каменные здания.</a:t>
            </a:r>
          </a:p>
        </p:txBody>
      </p:sp>
      <p:pic>
        <p:nvPicPr>
          <p:cNvPr id="62466" name="Picture 2" descr="http://www.thg.ru/education/dva_grada/images/igry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375" y="890588"/>
            <a:ext cx="68707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357188" y="6286500"/>
            <a:ext cx="8358187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Художник: Ф. Дюрфельдт. «Русские народные игры на улице». </a:t>
            </a:r>
            <a:endParaRPr lang="ru-RU" sz="200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0" y="5805488"/>
            <a:ext cx="5956300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Художник: Л. </a:t>
            </a:r>
            <a:r>
              <a:rPr lang="ru-RU" sz="2000" b="1" dirty="0" err="1">
                <a:solidFill>
                  <a:srgbClr val="7030A0"/>
                </a:solidFill>
              </a:rPr>
              <a:t>Бишебуа</a:t>
            </a:r>
            <a:r>
              <a:rPr lang="ru-RU" sz="2000" b="1" dirty="0">
                <a:solidFill>
                  <a:srgbClr val="7030A0"/>
                </a:solidFill>
              </a:rPr>
              <a:t>, П. </a:t>
            </a:r>
            <a:r>
              <a:rPr lang="ru-RU" sz="2000" b="1" dirty="0" err="1">
                <a:solidFill>
                  <a:srgbClr val="7030A0"/>
                </a:solidFill>
              </a:rPr>
              <a:t>Руссель</a:t>
            </a:r>
            <a:r>
              <a:rPr lang="ru-RU" sz="2000" b="1" dirty="0">
                <a:solidFill>
                  <a:srgbClr val="7030A0"/>
                </a:solidFill>
              </a:rPr>
              <a:t> «Вид </a:t>
            </a:r>
            <a:r>
              <a:rPr lang="ru-RU" sz="2000" b="1" dirty="0" err="1">
                <a:solidFill>
                  <a:srgbClr val="7030A0"/>
                </a:solidFill>
              </a:rPr>
              <a:t>Лубянской</a:t>
            </a:r>
            <a:r>
              <a:rPr lang="ru-RU" sz="2000" b="1" dirty="0">
                <a:solidFill>
                  <a:srgbClr val="7030A0"/>
                </a:solidFill>
              </a:rPr>
              <a:t> площади».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63490" name="Picture 2" descr="Два града: Москва и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7931150" cy="626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6237288"/>
            <a:ext cx="7670800" cy="454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Художник: К. </a:t>
            </a:r>
            <a:r>
              <a:rPr lang="ru-RU" sz="2000" b="1" dirty="0" err="1">
                <a:solidFill>
                  <a:srgbClr val="7030A0"/>
                </a:solidFill>
              </a:rPr>
              <a:t>Беггров</a:t>
            </a:r>
            <a:r>
              <a:rPr lang="ru-RU" sz="2000" b="1" dirty="0">
                <a:solidFill>
                  <a:srgbClr val="7030A0"/>
                </a:solidFill>
              </a:rPr>
              <a:t> «Набережная Невы у Летнего сада».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65538" name="Picture 2" descr="Два града: Москва и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30163"/>
            <a:ext cx="838835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42875" y="214313"/>
            <a:ext cx="8337550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В новой столице, недалеко от набережной Невы, был </a:t>
            </a:r>
            <a:r>
              <a:rPr lang="ru-RU" sz="2000" b="1">
                <a:solidFill>
                  <a:srgbClr val="FF0000"/>
                </a:solidFill>
              </a:rPr>
              <a:t>открыт </a:t>
            </a:r>
          </a:p>
          <a:p>
            <a:r>
              <a:rPr lang="ru-RU" sz="2000" b="1">
                <a:solidFill>
                  <a:srgbClr val="FF0000"/>
                </a:solidFill>
              </a:rPr>
              <a:t>конный памятник Петру Великому</a:t>
            </a:r>
            <a:r>
              <a:rPr lang="ru-RU" sz="2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6562" name="Picture 2" descr="http://spbfoto.spb.ru/foto/data/media/15/P4227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158875"/>
            <a:ext cx="3298825" cy="863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http://keep4u.ru/imgs/b/080229/5c/5cf65eaf6cfc4f98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3157538"/>
            <a:ext cx="5310187" cy="711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285750" y="142875"/>
            <a:ext cx="8501063" cy="193833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Царствование Екатерины II отмечено широкими просветительскими преобразованиями. Заботами императрицы </a:t>
            </a:r>
            <a:r>
              <a:rPr lang="ru-RU" sz="2000" b="1">
                <a:solidFill>
                  <a:srgbClr val="FF0000"/>
                </a:solidFill>
              </a:rPr>
              <a:t>учреждаются институты, кадетские корпуса и воспитательные дома </a:t>
            </a:r>
            <a:r>
              <a:rPr lang="ru-RU" sz="2000" b="1">
                <a:solidFill>
                  <a:srgbClr val="7030A0"/>
                </a:solidFill>
              </a:rPr>
              <a:t>. В Екатеринославле, Пензе, Чернигове и Пскове при содействии государыни и попечении общественности предполагалось учредить </a:t>
            </a:r>
            <a:r>
              <a:rPr lang="ru-RU" sz="2000" b="1">
                <a:solidFill>
                  <a:srgbClr val="FF0000"/>
                </a:solidFill>
              </a:rPr>
              <a:t>университеты</a:t>
            </a:r>
            <a:r>
              <a:rPr lang="ru-RU" sz="2000" b="1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30723" name="Picture 2" descr="http://staszek.aecru.org/images/Ger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500313"/>
            <a:ext cx="35052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http://www.artofwar.ru/img/k/kamenew_anatolij_iwanowich/woenno-uchebnyezawedenijawepohuekaterinywelikoj/woenno-uchebnyezawedenijawepohuekaterinywelikoj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2335213"/>
            <a:ext cx="304800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142875" y="285750"/>
            <a:ext cx="8572500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В 1783 г. во главе Военной коллегии встал князь Григорий Потёмкин, под руководством которого  осуществлялась </a:t>
            </a:r>
            <a:r>
              <a:rPr lang="ru-RU" sz="2000" b="1">
                <a:solidFill>
                  <a:srgbClr val="FF0000"/>
                </a:solidFill>
              </a:rPr>
              <a:t>новая военная реформа в России</a:t>
            </a:r>
            <a:r>
              <a:rPr lang="ru-RU" sz="2000" b="1">
                <a:solidFill>
                  <a:srgbClr val="7030A0"/>
                </a:solidFill>
              </a:rPr>
              <a:t>. Знамениты великие военачальники того времени - Александр Суворов, Петр Панин, Пётр Румянцев, Михаил Скобелев, Ушаков, Спиридон Г. А. </a:t>
            </a:r>
          </a:p>
        </p:txBody>
      </p:sp>
      <p:pic>
        <p:nvPicPr>
          <p:cNvPr id="31747" name="Picture 2" descr="http://staszek.aecru.org/images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2071688"/>
            <a:ext cx="257175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Адмира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981200"/>
            <a:ext cx="2474912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50" y="5715000"/>
            <a:ext cx="2430463" cy="4000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Адмирал Ушаков.</a:t>
            </a:r>
            <a:endParaRPr lang="ru-RU" sz="2000" dirty="0"/>
          </a:p>
        </p:txBody>
      </p:sp>
      <p:pic>
        <p:nvPicPr>
          <p:cNvPr id="33801" name="Picture 9" descr="http://philatelia.ru/pict/cat7/stamp/898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325" y="3340100"/>
            <a:ext cx="2401888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500688" y="6215063"/>
            <a:ext cx="1730375" cy="4000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Пётр Панин.</a:t>
            </a:r>
            <a:endParaRPr lang="ru-RU" sz="2000" dirty="0"/>
          </a:p>
        </p:txBody>
      </p:sp>
      <p:pic>
        <p:nvPicPr>
          <p:cNvPr id="33803" name="Picture 11" descr="http://old.portal-slovo.ru/images/2731_spirid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0050" y="2054225"/>
            <a:ext cx="26400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929313" y="5572125"/>
            <a:ext cx="2127250" cy="454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7030A0"/>
                </a:solidFill>
              </a:rPr>
              <a:t>Спиридов Г. А.</a:t>
            </a:r>
            <a:endParaRPr lang="ru-RU" sz="20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14313" y="285750"/>
            <a:ext cx="8750300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В начале своего правления </a:t>
            </a:r>
            <a:r>
              <a:rPr lang="ru-RU" sz="2000" b="1">
                <a:solidFill>
                  <a:srgbClr val="FF0000"/>
                </a:solidFill>
              </a:rPr>
              <a:t>Екатерина</a:t>
            </a:r>
            <a:r>
              <a:rPr lang="ru-RU" sz="2000" b="1">
                <a:solidFill>
                  <a:srgbClr val="7030A0"/>
                </a:solidFill>
              </a:rPr>
              <a:t> пыталась провести общую политическую реформу, руководствуясь идеями Просвещения. Понимая, как много значит для России развитие Науки, императрица </a:t>
            </a:r>
            <a:r>
              <a:rPr lang="ru-RU" sz="2000" b="1">
                <a:solidFill>
                  <a:srgbClr val="FF0000"/>
                </a:solidFill>
              </a:rPr>
              <a:t>не жалела средств на научные исследования, организацию экспедиций в отдалённые области России</a:t>
            </a:r>
            <a:r>
              <a:rPr lang="ru-RU" sz="2000" b="1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4819" name="Picture 2" descr="http://staszek.aecru.org/images/%D0%B1%D0%BB%D0%BE%D0%BA%20%D1%83%D0%BB%D0%BE%D0%B6%D0%B5%D0%BD%D0%B8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8" y="2554288"/>
            <a:ext cx="87598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история\Екатер\Акт в Академии Художеств. (Картина Якоби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8" y="334963"/>
            <a:ext cx="8637587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75" y="6072188"/>
            <a:ext cx="7358063" cy="4000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Акт в Академии Художеств. Картина художника: Якоби.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история\Екатер\Императрица Екатерина II у М.В. Ломонос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122238"/>
            <a:ext cx="5260975" cy="6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143500" y="5929313"/>
            <a:ext cx="3786188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7030A0"/>
                </a:solidFill>
              </a:rPr>
              <a:t>Императрица Екатерина II</a:t>
            </a:r>
          </a:p>
          <a:p>
            <a:pPr>
              <a:defRPr/>
            </a:pPr>
            <a:r>
              <a:rPr lang="ru-RU" sz="2000" b="1">
                <a:solidFill>
                  <a:srgbClr val="7030A0"/>
                </a:solidFill>
              </a:rPr>
              <a:t> у  М. В. Ломоносова.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428625" y="214313"/>
            <a:ext cx="8358188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Она  была немецкой принцессой и приехала в Россию из Германии  пятнадцатилетней девочкой, чтобы стать женой  будущего  императора Петра </a:t>
            </a:r>
            <a:r>
              <a:rPr lang="en-US" sz="2000" b="1">
                <a:solidFill>
                  <a:srgbClr val="7030A0"/>
                </a:solidFill>
              </a:rPr>
              <a:t>III</a:t>
            </a:r>
            <a:r>
              <a:rPr lang="ru-RU" sz="2000" b="1">
                <a:solidFill>
                  <a:srgbClr val="7030A0"/>
                </a:solidFill>
              </a:rPr>
              <a:t> ( внука Петра </a:t>
            </a:r>
            <a:r>
              <a:rPr lang="en-US" sz="2000" b="1">
                <a:solidFill>
                  <a:srgbClr val="7030A0"/>
                </a:solidFill>
              </a:rPr>
              <a:t>I</a:t>
            </a:r>
            <a:r>
              <a:rPr lang="ru-RU" sz="2000" b="1">
                <a:solidFill>
                  <a:srgbClr val="7030A0"/>
                </a:solidFill>
              </a:rPr>
              <a:t>).</a:t>
            </a:r>
          </a:p>
        </p:txBody>
      </p:sp>
      <p:pic>
        <p:nvPicPr>
          <p:cNvPr id="4099" name="Picture 2" descr="http://staszek.aecru.org/images/%D0%B5%D0%BA%D0%B0%D1%82%D0%B5%D1%80%D0%B8%D0%BD%D0%B0%20%D0%B8%20%D0%BF%D1%91%D1%82%D1%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500188"/>
            <a:ext cx="3606800" cy="507206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00" name="Picture 4" descr="D:\история\Екатер\Екатерина II в молодо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075" y="1474788"/>
            <a:ext cx="3798888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Прямоугольник 4"/>
          <p:cNvSpPr>
            <a:spLocks noChangeArrowheads="1"/>
          </p:cNvSpPr>
          <p:nvPr/>
        </p:nvSpPr>
        <p:spPr bwMode="auto">
          <a:xfrm>
            <a:off x="4572000" y="6215063"/>
            <a:ext cx="3479800" cy="400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Екатерина </a:t>
            </a:r>
            <a:r>
              <a:rPr lang="en-US" sz="2000" b="1">
                <a:solidFill>
                  <a:srgbClr val="7030A0"/>
                </a:solidFill>
              </a:rPr>
              <a:t>II </a:t>
            </a:r>
            <a:r>
              <a:rPr lang="ru-RU" sz="2000" b="1">
                <a:solidFill>
                  <a:srgbClr val="7030A0"/>
                </a:solidFill>
              </a:rPr>
              <a:t>в молодости.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072437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В 1783 году была основана Российская </a:t>
            </a:r>
            <a:r>
              <a:rPr lang="ru-RU" sz="2000" b="1">
                <a:solidFill>
                  <a:srgbClr val="FF0000"/>
                </a:solidFill>
              </a:rPr>
              <a:t>академия для изучения родного языка</a:t>
            </a:r>
            <a:r>
              <a:rPr lang="ru-RU" sz="2000" b="1">
                <a:solidFill>
                  <a:srgbClr val="7030A0"/>
                </a:solidFill>
              </a:rPr>
              <a:t>, президентом которой стала княгиня Е. Р. Дашкова.</a:t>
            </a:r>
          </a:p>
        </p:txBody>
      </p:sp>
      <p:pic>
        <p:nvPicPr>
          <p:cNvPr id="38915" name="Picture 2" descr="http://staszek.aecru.org/images/%D0%B1%D0%BB%D0%BE%D0%BA%20%D1%80%D0%B0%D0%B4%D0%B8%D1%89%D0%B5%D0%B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92225"/>
            <a:ext cx="6473825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http://staszek.aecru.org/images/%D0%B1%D0%BB%D0%BE%D0%BA%20%D0%BD%D0%BE%D0%B2%D0%B8%D0%BA%D0%BE%D0%B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4121150"/>
            <a:ext cx="6688137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D:\история\Екатер\ekaterina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2143125"/>
            <a:ext cx="17716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026400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</a:t>
            </a:r>
            <a:r>
              <a:rPr lang="ru-RU" sz="2000" b="1">
                <a:solidFill>
                  <a:srgbClr val="FF0000"/>
                </a:solidFill>
              </a:rPr>
              <a:t>При дворе императрицы работал И. Кулибин</a:t>
            </a:r>
            <a:r>
              <a:rPr lang="ru-RU" sz="2000" b="1">
                <a:solidFill>
                  <a:srgbClr val="7030A0"/>
                </a:solidFill>
              </a:rPr>
              <a:t> - талантливый </a:t>
            </a:r>
          </a:p>
          <a:p>
            <a:r>
              <a:rPr lang="ru-RU" sz="2000" b="1">
                <a:solidFill>
                  <a:srgbClr val="7030A0"/>
                </a:solidFill>
              </a:rPr>
              <a:t>механик самоучка.</a:t>
            </a:r>
          </a:p>
        </p:txBody>
      </p:sp>
      <p:pic>
        <p:nvPicPr>
          <p:cNvPr id="39939" name="Picture 2" descr="http://staszek.aecru.org/images/%D0%B1%D0%BB%D0%BE%D0%BA%20%D0%BA%D1%83%D0%BB%D0%B8%D0%B1%D0%B8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3554413"/>
            <a:ext cx="7570788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http://www.carseller.ru/ill/107/image/071219kulibi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1219200"/>
            <a:ext cx="312737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http://www.museum.nnov.ru/river/b_kulfn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888" y="1073150"/>
            <a:ext cx="313372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285750" y="188913"/>
            <a:ext cx="8678863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Был открыт Смольный институт благородных девиц в 1764 году</a:t>
            </a:r>
            <a:r>
              <a:rPr lang="ru-RU" sz="2000" b="1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20483" name="Picture 2" descr="http://staszek.aecru.org/images/%D0%B1%D0%BB%D0%BE%D0%BA%20%D1%81%D0%BC%D0%BE%D0%BB%D1%8C%D0%BD%D1%8B%D0%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835025"/>
            <a:ext cx="7332662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ttp://pedagogic.ru/books/item/f00/s00/z0000016/pic/00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4249738"/>
            <a:ext cx="4071937" cy="2384425"/>
          </a:xfrm>
          <a:prstGeom prst="rect">
            <a:avLst/>
          </a:prstGeom>
          <a:noFill/>
          <a:ln w="38100" cap="sq">
            <a:solidFill>
              <a:srgbClr val="B23B7E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0487" name="Picture 7" descr="http://fashion.artyx.ru/books/item/f00/s00/z0000000/pic/00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400" y="3429000"/>
            <a:ext cx="2438400" cy="3244850"/>
          </a:xfrm>
          <a:prstGeom prst="rect">
            <a:avLst/>
          </a:prstGeom>
          <a:noFill/>
          <a:ln w="38100" cap="sq">
            <a:solidFill>
              <a:srgbClr val="B23B7E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214313" y="285750"/>
            <a:ext cx="5572125" cy="28924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   17 марта 1776 — день основания Большого театра </a:t>
            </a:r>
            <a:r>
              <a:rPr lang="ru-RU" sz="2000" b="1">
                <a:solidFill>
                  <a:srgbClr val="7030A0"/>
                </a:solidFill>
              </a:rPr>
              <a:t>(создание труппы). Историю театра принято вести с марта 1776 г., когда губернский прокурор князь Пётр Васильевич Урусов получил высочайшее соизволение императрицы Екатерины II «содержать… театральные всякого рода представления, а также концерты, маскарады». </a:t>
            </a:r>
          </a:p>
        </p:txBody>
      </p:sp>
      <p:pic>
        <p:nvPicPr>
          <p:cNvPr id="38915" name="Picture 2" descr="http://staszek.aecru.org/images/%D0%B1%D0%BE%D0%BB%D1%8C%D1%88%D0%BE%D0%B9%20%D1%82%D0%B5%D0%B0%D1%82%D1%80_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27025"/>
            <a:ext cx="29845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http://emenu.ru/art/bolsh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4338" y="3224213"/>
            <a:ext cx="48768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http://www.tonnel.ru/calendar/kniga/591648827_tonn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325" y="3365500"/>
            <a:ext cx="4692650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214313" y="142875"/>
            <a:ext cx="8429625" cy="193833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  Большое место государыня уделяла медицине</a:t>
            </a:r>
            <a:r>
              <a:rPr lang="ru-RU" sz="2000" b="1">
                <a:solidFill>
                  <a:srgbClr val="7030A0"/>
                </a:solidFill>
              </a:rPr>
              <a:t>. В то время тысячи людей умирали от страшной болезни – оспы. Введено  было оспопрививание. …26 октября 1768 года императрица первая в России сделала себе прививку против оспы, а через неделю и своему сыну. Следуя ее примеру, многие жители столицы добровольно сделали прививки. </a:t>
            </a:r>
          </a:p>
        </p:txBody>
      </p:sp>
      <p:sp>
        <p:nvSpPr>
          <p:cNvPr id="39939" name="AutoShape 2" descr="http://staszek.aecru.org/images/%D1%88%D0%B1%D0%BB%D0%BE%D0%BA%20%D0%BE%D1%81%D0%BF%D0%BE%D0%BF%D1%80%D0%B8%D0%B2%D0%B8%D0%B2%D0%B0%D0%BD%D0%B8%D0%B5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3012" name="Picture 4" descr="http://staszek.aecru.org/images/%D1%88%D0%B1%D0%BB%D0%BE%D0%BA%20%D0%BE%D1%81%D0%BF%D0%BE%D0%BF%D1%80%D0%B8%D0%B2%D0%B8%D0%B2%D0%B0%D0%BD%D0%B8%D0%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3267075"/>
            <a:ext cx="8955087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3"/>
          <p:cNvSpPr>
            <a:spLocks noChangeArrowheads="1"/>
          </p:cNvSpPr>
          <p:nvPr/>
        </p:nvSpPr>
        <p:spPr bwMode="auto">
          <a:xfrm>
            <a:off x="285750" y="188913"/>
            <a:ext cx="8678863" cy="350361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  Была проведена реформа Сена</a:t>
            </a:r>
            <a:r>
              <a:rPr lang="ru-RU" sz="2000" b="1">
                <a:solidFill>
                  <a:srgbClr val="7030A0"/>
                </a:solidFill>
              </a:rPr>
              <a:t>та (1763). Сенат разделён на 6 департаментов, возглавляемых обер-прокурорами. Главой Сената был генерал-прокурор. </a:t>
            </a:r>
          </a:p>
          <a:p>
            <a:r>
              <a:rPr lang="ru-RU" sz="2000" b="1">
                <a:solidFill>
                  <a:srgbClr val="7030A0"/>
                </a:solidFill>
              </a:rPr>
              <a:t>    Сформировано дворянское сословие с особыми вольностями и привилегиями (свобода от телесных наказаний, рекрутской повинности и податей). </a:t>
            </a:r>
          </a:p>
          <a:p>
            <a:r>
              <a:rPr lang="ru-RU" sz="2000" b="1">
                <a:solidFill>
                  <a:srgbClr val="7030A0"/>
                </a:solidFill>
              </a:rPr>
              <a:t>   </a:t>
            </a:r>
            <a:r>
              <a:rPr lang="ru-RU" sz="2000" b="1">
                <a:solidFill>
                  <a:srgbClr val="FF0000"/>
                </a:solidFill>
              </a:rPr>
              <a:t>Административная реформа. </a:t>
            </a:r>
            <a:r>
              <a:rPr lang="ru-RU" sz="2000" b="1">
                <a:solidFill>
                  <a:srgbClr val="7030A0"/>
                </a:solidFill>
              </a:rPr>
              <a:t>Страна разделена на 50 губерний, во главе с губернаторами. Губернии делились на уезды. В помощь губернаторам создавались казённые и судебные палаты, а также приказ общественного призрения (собес), куда помимо чиновников входили выборные заседатели. </a:t>
            </a:r>
          </a:p>
        </p:txBody>
      </p:sp>
      <p:pic>
        <p:nvPicPr>
          <p:cNvPr id="44035" name="Picture 2" descr="http://staszek.aecru.org/images/%D0%B1%D0%BB%D0%BE%D0%BA%20%D0%B4%D0%B2%D0%BE%D1%80%20%D1%81%D0%BE%D0%B1%D1%80%D0%B0%D0%BD%D0%B8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3767138"/>
            <a:ext cx="76263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7858125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Введены в обращение бумажные деньги (1768) ассигнации.</a:t>
            </a:r>
          </a:p>
        </p:txBody>
      </p:sp>
      <p:pic>
        <p:nvPicPr>
          <p:cNvPr id="45059" name="Picture 2" descr="http://staszek.aecru.org/images/%D0%B1%D0%BB%D0%BE%D0%BA%20%D0%B4%D0%B5%D0%BD%D1%8C%D0%B3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835025"/>
            <a:ext cx="81184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Первые русские бумажные деньги были выпущены в 1769 году при Екатерине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4144963"/>
            <a:ext cx="2700338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 descr="http://numizmat.net/images/images_art/russia/02_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8" y="4121150"/>
            <a:ext cx="511968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214313" y="142875"/>
            <a:ext cx="8715375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Екатерина II скоропостижно скончалась 6 ноября 1796 года. Она похоронена в Петропавловском соборе в Санкт-Петербурге.</a:t>
            </a:r>
          </a:p>
        </p:txBody>
      </p:sp>
      <p:pic>
        <p:nvPicPr>
          <p:cNvPr id="40965" name="Picture 5" descr="http://lh5.ggpht.com/__f51-BgT_Ls/SIhCtPrMv4I/AAAAAAAAD5A/BWA81lcnBCs/s512/CIMG3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792163"/>
            <a:ext cx="4784725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3800" y="5949950"/>
            <a:ext cx="2908300" cy="454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7030A0"/>
                </a:solidFill>
              </a:rPr>
              <a:t>Могила Екатерины </a:t>
            </a:r>
            <a:r>
              <a:rPr lang="en-US" sz="2000" b="1">
                <a:solidFill>
                  <a:srgbClr val="7030A0"/>
                </a:solidFill>
              </a:rPr>
              <a:t>II</a:t>
            </a:r>
            <a:r>
              <a:rPr lang="ru-RU" sz="2000" b="1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0969" name="Picture 9" descr="http://195.218.220.4/exib/images/Exibitions/exib_2007/exib_2007_ru_kon_zav_hr/++history1_02_ekaterina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788" y="1017588"/>
            <a:ext cx="357346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7962900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После трёх</a:t>
            </a:r>
            <a:r>
              <a:rPr lang="en-US" sz="2000" b="1">
                <a:solidFill>
                  <a:srgbClr val="7030A0"/>
                </a:solidFill>
              </a:rPr>
              <a:t> </a:t>
            </a:r>
            <a:r>
              <a:rPr lang="ru-RU" sz="2000" b="1">
                <a:solidFill>
                  <a:srgbClr val="7030A0"/>
                </a:solidFill>
              </a:rPr>
              <a:t>десятилетий царствования Екатерины </a:t>
            </a:r>
            <a:r>
              <a:rPr lang="en-US" sz="2000" b="1">
                <a:solidFill>
                  <a:srgbClr val="7030A0"/>
                </a:solidFill>
              </a:rPr>
              <a:t>II </a:t>
            </a:r>
            <a:r>
              <a:rPr lang="ru-RU" sz="2000" b="1">
                <a:solidFill>
                  <a:srgbClr val="7030A0"/>
                </a:solidFill>
              </a:rPr>
              <a:t> Россия </a:t>
            </a:r>
          </a:p>
          <a:p>
            <a:r>
              <a:rPr lang="ru-RU" sz="2000" b="1">
                <a:solidFill>
                  <a:srgbClr val="7030A0"/>
                </a:solidFill>
              </a:rPr>
              <a:t>превратилась в ещё более сильную и большую страну.</a:t>
            </a:r>
            <a:r>
              <a:rPr lang="en-US" sz="2000" b="1">
                <a:solidFill>
                  <a:srgbClr val="7030A0"/>
                </a:solidFill>
              </a:rPr>
              <a:t> </a:t>
            </a:r>
            <a:endParaRPr lang="ru-RU" sz="2000" b="1">
              <a:solidFill>
                <a:srgbClr val="7030A0"/>
              </a:solidFill>
            </a:endParaRPr>
          </a:p>
        </p:txBody>
      </p:sp>
      <p:pic>
        <p:nvPicPr>
          <p:cNvPr id="41990" name="Picture 6" descr="http://www.privetspb.ru/sightseeing/images/pamyatnikekaterineii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175" y="1195388"/>
            <a:ext cx="378618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Прямоугольник 5"/>
          <p:cNvSpPr>
            <a:spLocks noChangeArrowheads="1"/>
          </p:cNvSpPr>
          <p:nvPr/>
        </p:nvSpPr>
        <p:spPr bwMode="auto">
          <a:xfrm>
            <a:off x="4572000" y="5643563"/>
            <a:ext cx="3357563" cy="758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Памятник Екатерине II в Санкт- Петербурге</a:t>
            </a:r>
            <a:r>
              <a:rPr lang="ru-RU"/>
              <a:t>.</a:t>
            </a:r>
          </a:p>
        </p:txBody>
      </p:sp>
      <p:pic>
        <p:nvPicPr>
          <p:cNvPr id="41992" name="Picture 8" descr="http://img-fotki.yandex.ru/get/2708/ypetukhov.b/0_23dad_6dade72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95388"/>
            <a:ext cx="262731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Прямоугольник 7"/>
          <p:cNvSpPr>
            <a:spLocks noChangeArrowheads="1"/>
          </p:cNvSpPr>
          <p:nvPr/>
        </p:nvSpPr>
        <p:spPr bwMode="auto">
          <a:xfrm>
            <a:off x="357188" y="5715000"/>
            <a:ext cx="3357562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Памятник Екатерине II</a:t>
            </a:r>
          </a:p>
          <a:p>
            <a:r>
              <a:rPr lang="ru-RU" sz="2000" b="1">
                <a:solidFill>
                  <a:srgbClr val="7030A0"/>
                </a:solidFill>
              </a:rPr>
              <a:t> в Краснодаре</a:t>
            </a:r>
            <a:r>
              <a:rPr lang="ru-RU"/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nr2.ru/pict/arts1/r72/dop1/08/06/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12700"/>
            <a:ext cx="5418138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5500688" y="5857875"/>
            <a:ext cx="3357562" cy="758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Памятник Екатерине II </a:t>
            </a:r>
          </a:p>
          <a:p>
            <a:r>
              <a:rPr lang="ru-RU" sz="2000" b="1">
                <a:solidFill>
                  <a:srgbClr val="7030A0"/>
                </a:solidFill>
              </a:rPr>
              <a:t>в Севастополе </a:t>
            </a:r>
            <a:r>
              <a:rPr lang="ru-RU"/>
              <a:t>.</a:t>
            </a:r>
          </a:p>
        </p:txBody>
      </p:sp>
      <p:pic>
        <p:nvPicPr>
          <p:cNvPr id="68612" name="Picture 4" descr="http://img.lenta.ru/news/2009/09/30/kate/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150" y="-60325"/>
            <a:ext cx="3944938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143875" cy="197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Приняв православие, Софья Фредерика нарекается Екатериной Алексеевной. 5 января 1762 после смерти императрицы Елизаветы Петровны на престол вступил</a:t>
            </a:r>
          </a:p>
          <a:p>
            <a:r>
              <a:rPr lang="ru-RU" sz="2000" b="1">
                <a:solidFill>
                  <a:srgbClr val="7030A0"/>
                </a:solidFill>
              </a:rPr>
              <a:t> Пётр III.  Однако правление его было недолгим. Он был убит недовольными офицерами , и императрицей стала  его супруга Екатерина..</a:t>
            </a:r>
          </a:p>
        </p:txBody>
      </p:sp>
      <p:pic>
        <p:nvPicPr>
          <p:cNvPr id="9219" name="Picture 2" descr="http://staszek.aecru.org/images/%D0%B1%D0%BB%D0%BE%D0%BA%20%D0%BF%D0%B5%D1%80%D0%B5%D0%B2%D0%BE%D1%80%D0%BE%D1%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3194050"/>
            <a:ext cx="868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2000250" y="3929063"/>
            <a:ext cx="4357688" cy="95408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Ресурсы интернета:</a:t>
            </a:r>
          </a:p>
          <a:p>
            <a:pPr>
              <a:defRPr/>
            </a:pP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http://staszek.aecru.org</a:t>
            </a:r>
            <a:endParaRPr lang="ru-RU" sz="28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46083" name="Picture 2" descr="http://staszek.aecru.org/images/%D0%BB%D0%B5%D0%BD%D1%82%D0%B0%20%D1%80%D0%BE%D1%81%20%D0%B8%D0%BC%D0%BF%D0%B5%D1%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5000625"/>
            <a:ext cx="66675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D:\история\Екатер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500063"/>
            <a:ext cx="32639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07950" y="115888"/>
            <a:ext cx="7886700" cy="13684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9 июля 1762 года в результате государственного переворота, Екатерина была провозглашена императрицей. Коронация состоялась 13 сентября в Москве.</a:t>
            </a:r>
          </a:p>
        </p:txBody>
      </p:sp>
      <p:pic>
        <p:nvPicPr>
          <p:cNvPr id="6147" name="Picture 3" descr="D:\история\Екатер\Стефано Торелли. Коронование Екатерины II 22 сентября 1762 года. 1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03388"/>
            <a:ext cx="6121400" cy="4151312"/>
          </a:xfrm>
          <a:prstGeom prst="rect">
            <a:avLst/>
          </a:prstGeom>
          <a:noFill/>
          <a:ln w="57150">
            <a:solidFill>
              <a:srgbClr val="B23B7E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288" y="6165850"/>
            <a:ext cx="8208962" cy="454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Художник: </a:t>
            </a:r>
            <a:r>
              <a:rPr lang="ru-RU" sz="2000" b="1" dirty="0" err="1">
                <a:solidFill>
                  <a:srgbClr val="7030A0"/>
                </a:solidFill>
              </a:rPr>
              <a:t>Стефано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Торелли</a:t>
            </a:r>
            <a:r>
              <a:rPr lang="ru-RU" sz="2000" b="1" dirty="0">
                <a:solidFill>
                  <a:srgbClr val="7030A0"/>
                </a:solidFill>
              </a:rPr>
              <a:t> « Коронование Екатерины II».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143875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О своём стремлении к власти Екатерина писала: «Я желаю только добра стране, куда Бог меня привёл; слава страны составляет мою собственную». </a:t>
            </a:r>
          </a:p>
        </p:txBody>
      </p:sp>
      <p:pic>
        <p:nvPicPr>
          <p:cNvPr id="11267" name="Picture 2" descr="http://staszek.aecru.org/images/%D0%BA%D0%BE%D1%80%D0%BE%D0%BD%D0%BE%D0%B2%D0%B0%D0%BD%D0%B8%D0%B5%20%D0%B5%D0%BA%D0%B0%D1%82%D0%B5%D1%80%D0%B8%D0%BD%D1%8B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408113"/>
            <a:ext cx="6570662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D:\история\Екатер\Стефано Торелли.......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975" y="2328863"/>
            <a:ext cx="3181350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285750" y="214313"/>
            <a:ext cx="8529638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Она пришла к власти при поддержке дворян. Особенно любили</a:t>
            </a:r>
          </a:p>
          <a:p>
            <a:r>
              <a:rPr lang="ru-RU" sz="2000" b="1">
                <a:solidFill>
                  <a:srgbClr val="7030A0"/>
                </a:solidFill>
              </a:rPr>
              <a:t>и уважали её в русской армии.</a:t>
            </a:r>
          </a:p>
        </p:txBody>
      </p:sp>
      <p:pic>
        <p:nvPicPr>
          <p:cNvPr id="12291" name="Picture 4" descr="http://www.ivki.ru/svitok/rdivm/images/mushke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1285875"/>
            <a:ext cx="3643312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http://www.ivki.ru/svitok/rdivm/images/gus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214438"/>
            <a:ext cx="3824288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14313" y="214313"/>
            <a:ext cx="845343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   Екатерина не только успешно освоила русский язык, но  и </a:t>
            </a:r>
          </a:p>
          <a:p>
            <a:r>
              <a:rPr lang="ru-RU" sz="2000" b="1">
                <a:solidFill>
                  <a:srgbClr val="7030A0"/>
                </a:solidFill>
              </a:rPr>
              <a:t>добросовестно изучила историю страны. Она знала и прилежно</a:t>
            </a:r>
          </a:p>
          <a:p>
            <a:r>
              <a:rPr lang="ru-RU" sz="2000" b="1">
                <a:solidFill>
                  <a:srgbClr val="7030A0"/>
                </a:solidFill>
              </a:rPr>
              <a:t>соблюдала  старинные русские обычаи.</a:t>
            </a:r>
          </a:p>
        </p:txBody>
      </p:sp>
      <p:pic>
        <p:nvPicPr>
          <p:cNvPr id="45060" name="Picture 4" descr="http://img1.liveinternet.ru/images/attach/c/0/39/746/39746831_1234753952_RokotovPortret_Ekaterinuy_vtor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50" y="1358900"/>
            <a:ext cx="3346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56100" y="5661025"/>
            <a:ext cx="4392613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   Художник: Рокотов. Портрет </a:t>
            </a:r>
          </a:p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императрицы Екатерины II.</a:t>
            </a:r>
          </a:p>
        </p:txBody>
      </p:sp>
      <p:pic>
        <p:nvPicPr>
          <p:cNvPr id="13317" name="Picture 7" descr="http://historydoc.edu.ru/attach.asp?a_no=17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500188"/>
            <a:ext cx="32861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50" y="5643563"/>
            <a:ext cx="3643313" cy="1016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  Екатерина II в русском костюме. Холст, масло. Неизвестный художник.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taday.ru/data/738/475/1234/%D0%BC%D0%B0%D1%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3402013"/>
            <a:ext cx="49911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42875" y="214313"/>
            <a:ext cx="8797925" cy="101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</a:rPr>
              <a:t>  Она ходила пешком в Троицкую лавру. Веселилась в праздники:</a:t>
            </a:r>
          </a:p>
          <a:p>
            <a:r>
              <a:rPr lang="ru-RU" sz="2000" b="1">
                <a:solidFill>
                  <a:srgbClr val="7030A0"/>
                </a:solidFill>
              </a:rPr>
              <a:t>пела русские песни, на масленицу каталась на санях с крутых гор,</a:t>
            </a:r>
          </a:p>
          <a:p>
            <a:r>
              <a:rPr lang="ru-RU" sz="2000" b="1">
                <a:solidFill>
                  <a:srgbClr val="7030A0"/>
                </a:solidFill>
              </a:rPr>
              <a:t>с удовольствием ела блины, водила хороводы, играла в жмурки.</a:t>
            </a:r>
          </a:p>
        </p:txBody>
      </p:sp>
      <p:pic>
        <p:nvPicPr>
          <p:cNvPr id="58374" name="Picture 6" descr=" Кустодиев. Масленица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1328738"/>
            <a:ext cx="4237037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http://maslenica.best-party.ru/partner/data/userfiles/users/admin/Image/maslenica/maslenica-b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CF6"/>
              </a:clrFrom>
              <a:clrTo>
                <a:srgbClr val="FBFC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25" y="4786313"/>
            <a:ext cx="23542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85875" y="1928813"/>
            <a:ext cx="3170238" cy="7080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Художник: Б.Кустодиев</a:t>
            </a:r>
          </a:p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</a:rPr>
              <a:t>      «Масленица».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324</TotalTime>
  <Words>1242</Words>
  <Application>Microsoft Office PowerPoint</Application>
  <PresentationFormat>Экран (4:3)</PresentationFormat>
  <Paragraphs>96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Trebuchet MS</vt:lpstr>
      <vt:lpstr>Wingdings 2</vt:lpstr>
      <vt:lpstr>Wingdings</vt:lpstr>
      <vt:lpstr>Calibri</vt:lpstr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kharc</cp:lastModifiedBy>
  <cp:revision>37</cp:revision>
  <dcterms:created xsi:type="dcterms:W3CDTF">2009-12-13T17:09:02Z</dcterms:created>
  <dcterms:modified xsi:type="dcterms:W3CDTF">2018-04-01T20:13:22Z</dcterms:modified>
</cp:coreProperties>
</file>